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8" r:id="rId2"/>
    <p:sldId id="531" r:id="rId3"/>
    <p:sldId id="323" r:id="rId4"/>
    <p:sldId id="324" r:id="rId5"/>
    <p:sldId id="325" r:id="rId6"/>
    <p:sldId id="355" r:id="rId7"/>
    <p:sldId id="326" r:id="rId8"/>
    <p:sldId id="356" r:id="rId9"/>
    <p:sldId id="327" r:id="rId10"/>
    <p:sldId id="330" r:id="rId11"/>
    <p:sldId id="332" r:id="rId12"/>
    <p:sldId id="333" r:id="rId13"/>
    <p:sldId id="334" r:id="rId14"/>
    <p:sldId id="335" r:id="rId15"/>
    <p:sldId id="339" r:id="rId16"/>
    <p:sldId id="347" r:id="rId17"/>
    <p:sldId id="341" r:id="rId18"/>
    <p:sldId id="342" r:id="rId19"/>
    <p:sldId id="345" r:id="rId20"/>
    <p:sldId id="346" r:id="rId21"/>
    <p:sldId id="349" r:id="rId22"/>
    <p:sldId id="360" r:id="rId23"/>
    <p:sldId id="352" r:id="rId24"/>
    <p:sldId id="353" r:id="rId25"/>
    <p:sldId id="354" r:id="rId26"/>
    <p:sldId id="533" r:id="rId27"/>
    <p:sldId id="357" r:id="rId28"/>
    <p:sldId id="359" r:id="rId29"/>
    <p:sldId id="358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 dirty="0"/>
              <a:t>Diapo de transition</a:t>
            </a:r>
            <a:endParaRPr dirty="0"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de convolution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Soit la matrice</a:t>
            </a:r>
          </a:p>
          <a:p>
            <a:r>
              <a:rPr lang="fr-FR" dirty="0"/>
              <a:t>Soit la fenêtre</a:t>
            </a:r>
          </a:p>
          <a:p>
            <a:endParaRPr lang="fr-FR" dirty="0"/>
          </a:p>
          <a:p>
            <a:r>
              <a:rPr lang="fr-FR" dirty="0"/>
              <a:t>La convolution donne </a:t>
            </a:r>
          </a:p>
        </p:txBody>
      </p:sp>
      <p:pic>
        <p:nvPicPr>
          <p:cNvPr id="5122" name="Picture 2" descr="Screen Shot 2016-07-24 at 11.25.13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41" y="1277937"/>
            <a:ext cx="12096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creen Shot 2016-07-24 at 11.25.24 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03" y="2612292"/>
            <a:ext cx="7048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nvolution_schematic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23" y="3451347"/>
            <a:ext cx="25527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227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Convolution </a:t>
            </a:r>
            <a:r>
              <a:rPr lang="fr-FR" dirty="0" err="1"/>
              <a:t>Keras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model.add</a:t>
            </a:r>
            <a:r>
              <a:rPr lang="fr-FR" dirty="0"/>
              <a:t>(keras.layers.Conv2D(64, (3, 3)))</a:t>
            </a:r>
          </a:p>
          <a:p>
            <a:pPr lvl="1"/>
            <a:r>
              <a:rPr lang="fr-FR" dirty="0"/>
              <a:t>Génère 64 fenêtres 3x3</a:t>
            </a:r>
          </a:p>
          <a:p>
            <a:r>
              <a:rPr lang="fr-FR" dirty="0" err="1"/>
              <a:t>Padding</a:t>
            </a:r>
            <a:r>
              <a:rPr lang="fr-FR" dirty="0"/>
              <a:t> = ‘</a:t>
            </a:r>
            <a:r>
              <a:rPr lang="fr-FR" dirty="0" err="1"/>
              <a:t>same</a:t>
            </a:r>
            <a:r>
              <a:rPr lang="fr-FR" dirty="0"/>
              <a:t>’</a:t>
            </a:r>
          </a:p>
          <a:p>
            <a:pPr lvl="1"/>
            <a:r>
              <a:rPr lang="fr-FR" dirty="0"/>
              <a:t>Permet de ne pas réduire la taille de la matrice résultat</a:t>
            </a:r>
          </a:p>
          <a:p>
            <a:pPr lvl="1"/>
            <a:r>
              <a:rPr lang="fr-FR" dirty="0"/>
              <a:t>Identique au layer </a:t>
            </a:r>
            <a:r>
              <a:rPr lang="fr-FR" dirty="0" err="1"/>
              <a:t>ZeroPadding</a:t>
            </a:r>
            <a:endParaRPr lang="fr-FR" dirty="0"/>
          </a:p>
          <a:p>
            <a:r>
              <a:rPr lang="fr-FR" dirty="0"/>
              <a:t>ZeroPadding2d permet d'effectuer une convolution sans abaisser la taille de la matrice</a:t>
            </a:r>
          </a:p>
          <a:p>
            <a:pPr lvl="1"/>
            <a:r>
              <a:rPr lang="fr-FR" dirty="0"/>
              <a:t>Ajouter des zéros autour de la matrice source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7550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</p:txBody>
      </p:sp>
      <p:pic>
        <p:nvPicPr>
          <p:cNvPr id="6146" name="Picture 2" descr="Screen Shot 2016-08-05 at 11.03.0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28" y="139481"/>
            <a:ext cx="4112104" cy="675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905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819144" cy="4351338"/>
          </a:xfrm>
        </p:spPr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kernel</a:t>
            </a:r>
            <a:r>
              <a:rPr lang="fr-FR" dirty="0"/>
              <a:t> est la fenêtre de convolution</a:t>
            </a:r>
          </a:p>
          <a:p>
            <a:r>
              <a:rPr lang="fr-FR" dirty="0"/>
              <a:t>Les éléments du </a:t>
            </a:r>
            <a:r>
              <a:rPr lang="fr-FR" dirty="0" err="1"/>
              <a:t>kernel</a:t>
            </a:r>
            <a:r>
              <a:rPr lang="fr-FR" dirty="0"/>
              <a:t> sont les poids du layer</a:t>
            </a:r>
          </a:p>
          <a:p>
            <a:r>
              <a:rPr lang="fr-FR" dirty="0"/>
              <a:t>Par exemple un </a:t>
            </a:r>
            <a:r>
              <a:rPr lang="fr-FR" dirty="0" err="1"/>
              <a:t>kernel</a:t>
            </a:r>
            <a:r>
              <a:rPr lang="fr-FR" dirty="0"/>
              <a:t> 3x3 possède 9 poids</a:t>
            </a:r>
          </a:p>
        </p:txBody>
      </p:sp>
      <p:pic>
        <p:nvPicPr>
          <p:cNvPr id="4" name="Picture 4" descr="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467" y="1690688"/>
            <a:ext cx="7433533" cy="421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812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Relu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model.add</a:t>
            </a:r>
            <a:r>
              <a:rPr lang="fr-FR" dirty="0"/>
              <a:t>(</a:t>
            </a:r>
            <a:r>
              <a:rPr lang="fr-FR" dirty="0" err="1"/>
              <a:t>keras.layers.Activation</a:t>
            </a:r>
            <a:r>
              <a:rPr lang="fr-FR" dirty="0"/>
              <a:t>('relu'))</a:t>
            </a:r>
          </a:p>
          <a:p>
            <a:r>
              <a:rPr lang="fr-FR" dirty="0"/>
              <a:t>L’activation relu sur une matrice fonctionne comme pour un layer normal</a:t>
            </a:r>
          </a:p>
          <a:p>
            <a:pPr lvl="1"/>
            <a:r>
              <a:rPr lang="fr-FR" dirty="0"/>
              <a:t>C’est un filtre passe haut</a:t>
            </a:r>
          </a:p>
        </p:txBody>
      </p:sp>
      <p:pic>
        <p:nvPicPr>
          <p:cNvPr id="5" name="Picture 2" descr="Screen Shot 2016-08-07 at 6.18.1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203" y="3644900"/>
            <a:ext cx="7124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50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concept important du traitement d'image ou de signal est le </a:t>
            </a:r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Le signal d'entrée est découpée en une série de rectangles de n pixels de côté ne se chevauchant pas (</a:t>
            </a:r>
            <a:r>
              <a:rPr lang="fr-FR" dirty="0" err="1"/>
              <a:t>pooling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Chaque rectangle peut être vu comme une tuile</a:t>
            </a:r>
          </a:p>
          <a:p>
            <a:pPr lvl="1"/>
            <a:r>
              <a:rPr lang="fr-FR" dirty="0"/>
              <a:t>Le signal en sortie de tuile est défini en fonction des valeurs prises par les différents pixels de la tuile.</a:t>
            </a:r>
          </a:p>
          <a:p>
            <a:pPr lvl="1"/>
            <a:r>
              <a:rPr lang="fr-FR" dirty="0"/>
              <a:t>Le </a:t>
            </a:r>
            <a:r>
              <a:rPr lang="fr-FR" dirty="0" err="1"/>
              <a:t>Pooling</a:t>
            </a:r>
            <a:r>
              <a:rPr lang="fr-FR" dirty="0"/>
              <a:t> est la méthode utilisée pour la compression des images</a:t>
            </a:r>
          </a:p>
          <a:p>
            <a:pPr lvl="2"/>
            <a:r>
              <a:rPr lang="fr-FR" dirty="0"/>
              <a:t>JPEG</a:t>
            </a:r>
          </a:p>
          <a:p>
            <a:pPr lvl="2"/>
            <a:r>
              <a:rPr lang="fr-FR" dirty="0"/>
              <a:t>Exemple </a:t>
            </a:r>
            <a:r>
              <a:rPr lang="fr-FR" dirty="0" err="1"/>
              <a:t>Pooling</a:t>
            </a:r>
            <a:r>
              <a:rPr lang="fr-FR" dirty="0"/>
              <a:t> Max 2x2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856" y="5162178"/>
            <a:ext cx="3299145" cy="16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7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 + Relu + </a:t>
            </a:r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L'enchainement des 3 </a:t>
            </a:r>
            <a:r>
              <a:rPr lang="fr-FR" dirty="0" err="1"/>
              <a:t>layers</a:t>
            </a:r>
            <a:r>
              <a:rPr lang="fr-FR" dirty="0"/>
              <a:t> donnent des bons résultats</a:t>
            </a:r>
          </a:p>
        </p:txBody>
      </p:sp>
      <p:pic>
        <p:nvPicPr>
          <p:cNvPr id="8196" name="Picture 4" descr="Screen Shot 2016-08-07 at 6.11.53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74" y="2852936"/>
            <a:ext cx="71247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925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Réseaux </a:t>
            </a:r>
            <a:r>
              <a:rPr lang="fr-FR" dirty="0" err="1"/>
              <a:t>convolutifs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de neurones </a:t>
            </a:r>
            <a:r>
              <a:rPr lang="fr-FR" dirty="0" err="1"/>
              <a:t>convolutifs</a:t>
            </a:r>
            <a:r>
              <a:rPr lang="fr-FR" dirty="0"/>
              <a:t> (CNN) est un type de réseau de neurones artificiels acycliques</a:t>
            </a:r>
          </a:p>
          <a:p>
            <a:pPr lvl="1"/>
            <a:r>
              <a:rPr lang="fr-FR" dirty="0"/>
              <a:t>Le motif de connexion entre les neurones est inspiré par le cortex visuel des animaux</a:t>
            </a:r>
          </a:p>
          <a:p>
            <a:pPr lvl="1"/>
            <a:r>
              <a:rPr lang="fr-FR" dirty="0"/>
              <a:t>Les neurones de cette région du cerveau sont arrangés de sorte qu'ils correspondent à des régions qui se chevauchent lors du pavage du champ visuel</a:t>
            </a:r>
          </a:p>
          <a:p>
            <a:pPr lvl="1"/>
            <a:r>
              <a:rPr lang="fr-FR" dirty="0"/>
              <a:t>Application de fonctions de convolution</a:t>
            </a:r>
          </a:p>
        </p:txBody>
      </p:sp>
    </p:spTree>
    <p:extLst>
      <p:ext uri="{BB962C8B-B14F-4D97-AF65-F5344CB8AC3E}">
        <p14:creationId xmlns:p14="http://schemas.microsoft.com/office/powerpoint/2010/main" val="4145333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CNN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Convolutional</a:t>
            </a:r>
            <a:r>
              <a:rPr lang="fr-FR" dirty="0"/>
              <a:t> Neural Network</a:t>
            </a:r>
          </a:p>
          <a:p>
            <a:r>
              <a:rPr lang="fr-FR" dirty="0"/>
              <a:t>La forme la plus commune d'une architecture de réseau de neurones </a:t>
            </a:r>
            <a:r>
              <a:rPr lang="fr-FR" dirty="0" err="1"/>
              <a:t>convolutifs</a:t>
            </a:r>
            <a:r>
              <a:rPr lang="fr-FR" dirty="0"/>
              <a:t> empile quelques couches </a:t>
            </a:r>
            <a:r>
              <a:rPr lang="fr-FR" dirty="0" err="1"/>
              <a:t>Conv-ReLU</a:t>
            </a:r>
            <a:r>
              <a:rPr lang="fr-FR" dirty="0"/>
              <a:t>, les suit avec des couches Pool, et répète ce schéma jusqu'à ce que l'entrée soit réduite dans un espace d'une taille suffisamment petite. </a:t>
            </a:r>
          </a:p>
        </p:txBody>
      </p:sp>
      <p:pic>
        <p:nvPicPr>
          <p:cNvPr id="1029" name="Picture 5" descr="https://upload.wikimedia.org/wikipedia/commons/thumb/6/63/Typical_cnn.png/614px-Typical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62" y="4509121"/>
            <a:ext cx="58483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61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réseau profond enchaine les </a:t>
            </a:r>
            <a:r>
              <a:rPr lang="fr-FR" dirty="0" err="1"/>
              <a:t>layers</a:t>
            </a:r>
            <a:endParaRPr lang="fr-FR" dirty="0"/>
          </a:p>
        </p:txBody>
      </p:sp>
      <p:pic>
        <p:nvPicPr>
          <p:cNvPr id="9218" name="Picture 2" descr="Screen Shot 2016-08-08 at 2.26.09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87" y="2636913"/>
            <a:ext cx="71247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18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13/12/2023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Les réseaux très profonds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CNN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1" y="1340768"/>
            <a:ext cx="864726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19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pré-entrainés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Keras</a:t>
            </a:r>
            <a:r>
              <a:rPr lang="fr-FR" dirty="0"/>
              <a:t> fournit des modèles pré-entrainés</a:t>
            </a:r>
          </a:p>
          <a:p>
            <a:pPr lvl="1"/>
            <a:r>
              <a:rPr lang="fr-FR" dirty="0" err="1"/>
              <a:t>Xception</a:t>
            </a:r>
            <a:endParaRPr lang="fr-FR" dirty="0"/>
          </a:p>
          <a:p>
            <a:pPr lvl="1"/>
            <a:r>
              <a:rPr lang="fr-FR" dirty="0"/>
              <a:t>VGG16</a:t>
            </a:r>
          </a:p>
          <a:p>
            <a:pPr lvl="1"/>
            <a:r>
              <a:rPr lang="fr-FR" dirty="0"/>
              <a:t>VGG19</a:t>
            </a:r>
          </a:p>
          <a:p>
            <a:pPr lvl="1"/>
            <a:r>
              <a:rPr lang="fr-FR" dirty="0"/>
              <a:t>ResNet50</a:t>
            </a:r>
          </a:p>
          <a:p>
            <a:pPr lvl="1"/>
            <a:r>
              <a:rPr lang="fr-FR" dirty="0"/>
              <a:t>InceptionV3</a:t>
            </a:r>
          </a:p>
          <a:p>
            <a:pPr lvl="1"/>
            <a:r>
              <a:rPr lang="fr-FR" dirty="0"/>
              <a:t>InceptionResNetV2</a:t>
            </a:r>
          </a:p>
          <a:p>
            <a:pPr lvl="1"/>
            <a:r>
              <a:rPr lang="fr-FR" dirty="0" err="1"/>
              <a:t>MobileNet</a:t>
            </a:r>
            <a:endParaRPr lang="fr-FR" dirty="0"/>
          </a:p>
          <a:p>
            <a:pPr lvl="1"/>
            <a:r>
              <a:rPr lang="fr-FR" dirty="0" err="1"/>
              <a:t>DenseNet</a:t>
            </a:r>
            <a:endParaRPr lang="fr-FR" dirty="0"/>
          </a:p>
          <a:p>
            <a:pPr lvl="1"/>
            <a:r>
              <a:rPr lang="fr-FR" dirty="0" err="1"/>
              <a:t>NASNet</a:t>
            </a:r>
            <a:endParaRPr lang="fr-FR" dirty="0"/>
          </a:p>
          <a:p>
            <a:pPr lvl="1"/>
            <a:r>
              <a:rPr lang="fr-FR" dirty="0"/>
              <a:t>MobileNetV2</a:t>
            </a:r>
          </a:p>
        </p:txBody>
      </p:sp>
    </p:spTree>
    <p:extLst>
      <p:ext uri="{BB962C8B-B14F-4D97-AF65-F5344CB8AC3E}">
        <p14:creationId xmlns:p14="http://schemas.microsoft.com/office/powerpoint/2010/main" val="4222831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 premier </a:t>
            </a:r>
            <a:r>
              <a:rPr lang="fr-FR" dirty="0" err="1"/>
              <a:t>Deep</a:t>
            </a:r>
            <a:r>
              <a:rPr lang="fr-FR" dirty="0"/>
              <a:t> Network : VGG16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VGG16 est un modèle </a:t>
            </a:r>
            <a:r>
              <a:rPr lang="fr-FR" dirty="0" err="1"/>
              <a:t>Keras</a:t>
            </a:r>
            <a:r>
              <a:rPr lang="fr-FR" dirty="0"/>
              <a:t> de traitement d'image pré-entrainé depuis </a:t>
            </a:r>
            <a:r>
              <a:rPr lang="fr-FR" dirty="0" err="1"/>
              <a:t>ImageNet</a:t>
            </a:r>
            <a:r>
              <a:rPr lang="fr-FR" dirty="0"/>
              <a:t> avec 1000 catégories</a:t>
            </a:r>
          </a:p>
          <a:p>
            <a:endParaRPr lang="fr-FR" dirty="0"/>
          </a:p>
        </p:txBody>
      </p:sp>
      <p:pic>
        <p:nvPicPr>
          <p:cNvPr id="1026" name="Picture 2" descr="https://cdn-images-1.medium.com/max/800/1*LdB1mhrN6hT-EznkkFE8C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2524126"/>
            <a:ext cx="6984776" cy="397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48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VGG16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Simonyan</a:t>
            </a:r>
            <a:r>
              <a:rPr lang="en-US" dirty="0"/>
              <a:t> and Zisserman</a:t>
            </a:r>
          </a:p>
          <a:p>
            <a:pPr lvl="1"/>
            <a:r>
              <a:rPr lang="en-US" dirty="0"/>
              <a:t>Visual Geometry Group (VGG)</a:t>
            </a:r>
          </a:p>
          <a:p>
            <a:pPr lvl="1"/>
            <a:r>
              <a:rPr lang="en-US" dirty="0"/>
              <a:t>University of Oxford</a:t>
            </a:r>
          </a:p>
          <a:p>
            <a:pPr lvl="1"/>
            <a:r>
              <a:rPr lang="en-US" dirty="0"/>
              <a:t>2014</a:t>
            </a:r>
          </a:p>
          <a:p>
            <a:r>
              <a:rPr lang="en-US" dirty="0"/>
              <a:t>Puissant</a:t>
            </a:r>
          </a:p>
          <a:p>
            <a:r>
              <a:rPr lang="en-US" dirty="0" err="1"/>
              <a:t>Volumineux</a:t>
            </a:r>
            <a:endParaRPr lang="en-US" dirty="0"/>
          </a:p>
          <a:p>
            <a:r>
              <a:rPr lang="en-US" dirty="0"/>
              <a:t>Lent</a:t>
            </a:r>
          </a:p>
          <a:p>
            <a:r>
              <a:rPr lang="en-US" dirty="0" err="1"/>
              <a:t>Nécessite</a:t>
            </a:r>
            <a:r>
              <a:rPr lang="en-US" dirty="0"/>
              <a:t> beaucoup de </a:t>
            </a:r>
            <a:r>
              <a:rPr lang="en-US" dirty="0" err="1"/>
              <a:t>données</a:t>
            </a:r>
            <a:endParaRPr lang="en-US" dirty="0"/>
          </a:p>
          <a:p>
            <a:r>
              <a:rPr lang="en-US" dirty="0" err="1"/>
              <a:t>Elastique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5244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Inception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Google</a:t>
            </a:r>
          </a:p>
          <a:p>
            <a:r>
              <a:rPr lang="fr-FR" dirty="0"/>
              <a:t>2016</a:t>
            </a:r>
          </a:p>
          <a:p>
            <a:r>
              <a:rPr lang="fr-FR" dirty="0"/>
              <a:t>Non séquentiel</a:t>
            </a:r>
          </a:p>
        </p:txBody>
      </p:sp>
      <p:pic>
        <p:nvPicPr>
          <p:cNvPr id="3074" name="Picture 2" descr="https://miro.medium.com/max/798/1*63ZlzSqS851I3nW89PUVl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2924945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699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Détail d’</a:t>
            </a:r>
            <a:r>
              <a:rPr lang="fr-FR" dirty="0" err="1"/>
              <a:t>inception</a:t>
            </a:r>
            <a:endParaRPr lang="fr-FR" dirty="0"/>
          </a:p>
        </p:txBody>
      </p:sp>
      <p:pic>
        <p:nvPicPr>
          <p:cNvPr id="4098" name="Picture 2" descr="https://miro.medium.com/max/926/1*TKvnmgZw4EWUKKrshRrWJ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1186304"/>
            <a:ext cx="7058025" cy="53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6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Residual</a:t>
            </a:r>
            <a:r>
              <a:rPr lang="fr-FR" dirty="0"/>
              <a:t>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sauter un layer</a:t>
            </a:r>
          </a:p>
        </p:txBody>
      </p:sp>
      <p:pic>
        <p:nvPicPr>
          <p:cNvPr id="6146" name="Picture 2" descr="Résultat de recherche d'images pour &quot;resnet deep learning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2204864"/>
            <a:ext cx="2601092" cy="367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735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ResNet</a:t>
            </a:r>
            <a:r>
              <a:rPr lang="fr-FR" dirty="0"/>
              <a:t> est un </a:t>
            </a:r>
            <a:r>
              <a:rPr lang="fr-FR" dirty="0" err="1"/>
              <a:t>Residual</a:t>
            </a:r>
            <a:r>
              <a:rPr lang="fr-FR" dirty="0"/>
              <a:t> Network</a:t>
            </a:r>
          </a:p>
          <a:p>
            <a:r>
              <a:rPr lang="fr-FR" dirty="0"/>
              <a:t>2015</a:t>
            </a:r>
          </a:p>
        </p:txBody>
      </p:sp>
      <p:pic>
        <p:nvPicPr>
          <p:cNvPr id="7170" name="Picture 2" descr="https://miro.medium.com/max/1905/1*6hF97Upuqg_LdsqWY6n_w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2492896"/>
            <a:ext cx="8230753" cy="362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729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Liste des modèles </a:t>
            </a:r>
            <a:r>
              <a:rPr lang="fr-FR" dirty="0" err="1"/>
              <a:t>Keras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1128038"/>
            <a:ext cx="6552728" cy="48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64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MobileNet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but des réseaux </a:t>
            </a:r>
            <a:r>
              <a:rPr lang="fr-FR" dirty="0" err="1"/>
              <a:t>MobileNet</a:t>
            </a:r>
            <a:r>
              <a:rPr lang="fr-FR" dirty="0"/>
              <a:t> est d’abaisser le nombre de poids pour accélérer l’inférence</a:t>
            </a:r>
          </a:p>
          <a:p>
            <a:r>
              <a:rPr lang="fr-FR" dirty="0"/>
              <a:t>Fonctionne sur des mobiles</a:t>
            </a:r>
          </a:p>
        </p:txBody>
      </p:sp>
      <p:pic>
        <p:nvPicPr>
          <p:cNvPr id="8194" name="Picture 2" descr="Résultat de recherche d'images pour &quot;mobilenet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2276872"/>
            <a:ext cx="3379576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735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Yann Le </a:t>
            </a:r>
            <a:r>
              <a:rPr lang="fr-FR" dirty="0" err="1"/>
              <a:t>Cun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Co-inventeur de l’apprentissage profond</a:t>
            </a:r>
          </a:p>
          <a:p>
            <a:pPr lvl="1"/>
            <a:r>
              <a:rPr lang="fr-FR" dirty="0"/>
              <a:t>Prix Turing</a:t>
            </a:r>
          </a:p>
          <a:p>
            <a:r>
              <a:rPr lang="fr-FR" dirty="0"/>
              <a:t>Inventeur des CNN</a:t>
            </a:r>
          </a:p>
          <a:p>
            <a:r>
              <a:rPr lang="fr-FR" dirty="0"/>
              <a:t>Facebook</a:t>
            </a:r>
          </a:p>
          <a:p>
            <a:r>
              <a:rPr lang="fr-FR" dirty="0"/>
              <a:t>Expert en compression</a:t>
            </a:r>
          </a:p>
        </p:txBody>
      </p:sp>
      <p:pic>
        <p:nvPicPr>
          <p:cNvPr id="1026" name="Picture 2" descr="Yann LeCun - 2018 (cropped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9" y="2204865"/>
            <a:ext cx="3330749" cy="38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2160FF2-0BF2-4106-A896-800BF9092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382542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6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Convulational</a:t>
            </a:r>
            <a:r>
              <a:rPr lang="fr-FR" dirty="0"/>
              <a:t> Neural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par convolution sont des MLP avec de filtres </a:t>
            </a:r>
            <a:r>
              <a:rPr lang="fr-FR" dirty="0" err="1"/>
              <a:t>convolutifs</a:t>
            </a:r>
            <a:endParaRPr lang="fr-FR" dirty="0"/>
          </a:p>
          <a:p>
            <a:pPr lvl="1"/>
            <a:r>
              <a:rPr lang="fr-FR" dirty="0" err="1"/>
              <a:t>Convulational</a:t>
            </a:r>
            <a:r>
              <a:rPr lang="fr-FR" dirty="0"/>
              <a:t> Neural Network – CNN</a:t>
            </a:r>
          </a:p>
          <a:p>
            <a:r>
              <a:rPr lang="fr-FR" dirty="0"/>
              <a:t>S’ajoute par-dessus un MLP</a:t>
            </a:r>
          </a:p>
          <a:p>
            <a:r>
              <a:rPr lang="fr-FR" dirty="0"/>
              <a:t>Remplace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Par  </a:t>
            </a:r>
          </a:p>
        </p:txBody>
      </p:sp>
      <p:pic>
        <p:nvPicPr>
          <p:cNvPr id="4" name="Picture 2" descr="https://dpzbhybb2pdcj.cloudfront.net/allaire/Figures/01fig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205" y="2627084"/>
            <a:ext cx="3091663" cy="12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dpzbhybb2pdcj.cloudfront.net/allaire/Figures/01fig06_a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488" y="4463663"/>
            <a:ext cx="3420380" cy="190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02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1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BC988-F01C-4106-917E-AE983E84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Cancer du sein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968C33-4D93-4A91-AD97-0B3E2D5A02AA}"/>
              </a:ext>
            </a:extLst>
          </p:cNvPr>
          <p:cNvSpPr txBox="1">
            <a:spLocks/>
          </p:cNvSpPr>
          <p:nvPr/>
        </p:nvSpPr>
        <p:spPr>
          <a:xfrm>
            <a:off x="2152650" y="2226469"/>
            <a:ext cx="7886700" cy="326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00" dirty="0"/>
              <a:t>Passage de l'image aux données</a:t>
            </a:r>
          </a:p>
          <a:p>
            <a:r>
              <a:rPr lang="fr-FR" sz="2100" dirty="0"/>
              <a:t>ML : par mesure</a:t>
            </a:r>
          </a:p>
          <a:p>
            <a:r>
              <a:rPr lang="fr-FR" sz="2100" dirty="0"/>
              <a:t>DL : automatique</a:t>
            </a:r>
          </a:p>
          <a:p>
            <a:endParaRPr lang="fr-FR" sz="2100" dirty="0"/>
          </a:p>
        </p:txBody>
      </p:sp>
      <p:pic>
        <p:nvPicPr>
          <p:cNvPr id="6146" name="Picture 2" descr="Breast Cancer Wisconsin (Diagnostic) Data Set | Kaggle">
            <a:extLst>
              <a:ext uri="{FF2B5EF4-FFF2-40B4-BE49-F238E27FC236}">
                <a16:creationId xmlns:a16="http://schemas.microsoft.com/office/drawing/2014/main" id="{1A9AFAFD-CD3C-43B3-9D8A-CF5730046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101" y="857251"/>
            <a:ext cx="3189901" cy="318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A9DFB1C-CD6D-4914-B6FF-FFD47A8A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2" y="3465649"/>
            <a:ext cx="9143999" cy="24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2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Réseau profond</a:t>
            </a:r>
          </a:p>
          <a:p>
            <a:pPr lvl="1"/>
            <a:r>
              <a:rPr lang="fr-FR" dirty="0"/>
              <a:t>De nombreuses couches</a:t>
            </a:r>
          </a:p>
          <a:p>
            <a:r>
              <a:rPr lang="fr-FR" dirty="0"/>
              <a:t>En </a:t>
            </a:r>
            <a:r>
              <a:rPr lang="fr-FR" dirty="0" err="1"/>
              <a:t>Deep</a:t>
            </a:r>
            <a:r>
              <a:rPr lang="fr-FR" dirty="0"/>
              <a:t> Learning il existe des techniques avancées</a:t>
            </a:r>
          </a:p>
          <a:p>
            <a:pPr lvl="1"/>
            <a:r>
              <a:rPr lang="fr-FR" dirty="0"/>
              <a:t>Permettent de réduire les inputs</a:t>
            </a:r>
          </a:p>
          <a:p>
            <a:pPr lvl="1"/>
            <a:r>
              <a:rPr lang="fr-FR" dirty="0"/>
              <a:t>Permettent d'avoir un réseau très profond</a:t>
            </a:r>
          </a:p>
          <a:p>
            <a:pPr lvl="1"/>
            <a:r>
              <a:rPr lang="fr-FR" dirty="0" err="1"/>
              <a:t>Pooling</a:t>
            </a:r>
            <a:endParaRPr lang="fr-FR" dirty="0"/>
          </a:p>
          <a:p>
            <a:pPr lvl="1"/>
            <a:r>
              <a:rPr lang="fr-FR" dirty="0"/>
              <a:t>Convolutions</a:t>
            </a:r>
          </a:p>
          <a:p>
            <a:pPr lvl="1"/>
            <a:r>
              <a:rPr lang="fr-FR" dirty="0"/>
              <a:t>Régularisations</a:t>
            </a:r>
          </a:p>
          <a:p>
            <a:pPr lvl="1"/>
            <a:r>
              <a:rPr lang="fr-FR" dirty="0" err="1"/>
              <a:t>Hyperparamètres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8840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DB1BA8-4C00-4F03-8B03-C2B0CF03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67AD50-63BF-4A4C-84F3-1AA9CC5F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Machine Learning</a:t>
            </a:r>
          </a:p>
          <a:p>
            <a:pPr lvl="1"/>
            <a:r>
              <a:rPr lang="fr-FR" dirty="0"/>
              <a:t>Données numériques</a:t>
            </a:r>
          </a:p>
          <a:p>
            <a:pPr lvl="1"/>
            <a:r>
              <a:rPr lang="fr-FR" dirty="0"/>
              <a:t>Données déjà filtrées et extraites</a:t>
            </a:r>
          </a:p>
          <a:p>
            <a:pPr lvl="1"/>
            <a:r>
              <a:rPr lang="fr-FR" dirty="0"/>
              <a:t>Données tabulaires</a:t>
            </a:r>
          </a:p>
          <a:p>
            <a:pPr lvl="1"/>
            <a:r>
              <a:rPr lang="fr-FR" dirty="0"/>
              <a:t>Stockage : base de données SQL, fichiers CSV, TXT, XML, </a:t>
            </a:r>
            <a:r>
              <a:rPr lang="fr-FR" dirty="0" err="1"/>
              <a:t>datawharehouse</a:t>
            </a:r>
            <a:endParaRPr lang="fr-FR" dirty="0"/>
          </a:p>
          <a:p>
            <a:r>
              <a:rPr lang="fr-FR" dirty="0" err="1"/>
              <a:t>Deep</a:t>
            </a:r>
            <a:r>
              <a:rPr lang="fr-FR" dirty="0"/>
              <a:t> Learning</a:t>
            </a:r>
          </a:p>
          <a:p>
            <a:pPr lvl="1"/>
            <a:r>
              <a:rPr lang="fr-FR" dirty="0"/>
              <a:t>Données brutes ou peu structurées</a:t>
            </a:r>
          </a:p>
          <a:p>
            <a:pPr lvl="1"/>
            <a:r>
              <a:rPr lang="fr-FR" dirty="0"/>
              <a:t>Images, Son, Vidéo, Signaux électromagnétiques</a:t>
            </a:r>
          </a:p>
          <a:p>
            <a:pPr lvl="1"/>
            <a:r>
              <a:rPr lang="fr-FR" dirty="0"/>
              <a:t>Langage naturel, traduction, moteur de recherche</a:t>
            </a:r>
          </a:p>
          <a:p>
            <a:pPr lvl="1"/>
            <a:r>
              <a:rPr lang="fr-FR" dirty="0"/>
              <a:t>Stockage : base de données SQL, file system, big data</a:t>
            </a:r>
          </a:p>
        </p:txBody>
      </p:sp>
    </p:spTree>
    <p:extLst>
      <p:ext uri="{BB962C8B-B14F-4D97-AF65-F5344CB8AC3E}">
        <p14:creationId xmlns:p14="http://schemas.microsoft.com/office/powerpoint/2010/main" val="268488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but d’un réseau profond CNN est d’extraire automatiquement les </a:t>
            </a:r>
            <a:r>
              <a:rPr lang="fr-FR" dirty="0" err="1"/>
              <a:t>features</a:t>
            </a:r>
            <a:r>
              <a:rPr lang="fr-FR" dirty="0"/>
              <a:t> d’un jeux de données complexe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3429001"/>
            <a:ext cx="1428750" cy="1419225"/>
          </a:xfrm>
          <a:prstGeom prst="rect">
            <a:avLst/>
          </a:prstGeo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11824" y="2700049"/>
            <a:ext cx="5657356" cy="287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8148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20519</TotalTime>
  <Words>643</Words>
  <Application>Microsoft Office PowerPoint</Application>
  <PresentationFormat>Grand écran</PresentationFormat>
  <Paragraphs>133</Paragraphs>
  <Slides>29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Yann Le Cun</vt:lpstr>
      <vt:lpstr>Convulational Neural Network</vt:lpstr>
      <vt:lpstr>ML vs DL</vt:lpstr>
      <vt:lpstr>Cancer du sein</vt:lpstr>
      <vt:lpstr>Deep Learning</vt:lpstr>
      <vt:lpstr>ML vs DL</vt:lpstr>
      <vt:lpstr>But</vt:lpstr>
      <vt:lpstr>Exemple de convolution</vt:lpstr>
      <vt:lpstr>Convolution Keras</vt:lpstr>
      <vt:lpstr>Exemple</vt:lpstr>
      <vt:lpstr>Le kernel</vt:lpstr>
      <vt:lpstr>Relu</vt:lpstr>
      <vt:lpstr>Pooling</vt:lpstr>
      <vt:lpstr>CNN + Relu + Pooling</vt:lpstr>
      <vt:lpstr>Réseaux convolutifs</vt:lpstr>
      <vt:lpstr>CNN</vt:lpstr>
      <vt:lpstr>Deep Network</vt:lpstr>
      <vt:lpstr>Exemple CNN</vt:lpstr>
      <vt:lpstr>Modèles pré-entrainés</vt:lpstr>
      <vt:lpstr>Mon premier Deep Network : VGG16</vt:lpstr>
      <vt:lpstr>VGG16</vt:lpstr>
      <vt:lpstr>Inception</vt:lpstr>
      <vt:lpstr>Détail d’inception</vt:lpstr>
      <vt:lpstr>Residual Network</vt:lpstr>
      <vt:lpstr>ResNet</vt:lpstr>
      <vt:lpstr>Liste des modèles Keras</vt:lpstr>
      <vt:lpstr>MobileNet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198</cp:revision>
  <dcterms:created xsi:type="dcterms:W3CDTF">2022-01-03T13:45:22Z</dcterms:created>
  <dcterms:modified xsi:type="dcterms:W3CDTF">2023-12-13T16:23:33Z</dcterms:modified>
</cp:coreProperties>
</file>